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9" r:id="rId4"/>
    <p:sldId id="257" r:id="rId5"/>
    <p:sldId id="258" r:id="rId6"/>
    <p:sldId id="259" r:id="rId7"/>
    <p:sldId id="265" r:id="rId8"/>
    <p:sldId id="260" r:id="rId9"/>
    <p:sldId id="261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004-34CC-4225-98BB-EE6C7B85DBE7}" type="datetimeFigureOut">
              <a:rPr lang="sk-SK" smtClean="0"/>
              <a:pPr/>
              <a:t>19.10.2016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7200-BE7F-4A31-B6F7-79D4189FF3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004-34CC-4225-98BB-EE6C7B85DBE7}" type="datetimeFigureOut">
              <a:rPr lang="sk-SK" smtClean="0"/>
              <a:pPr/>
              <a:t>19.10.2016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7200-BE7F-4A31-B6F7-79D4189FF3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004-34CC-4225-98BB-EE6C7B85DBE7}" type="datetimeFigureOut">
              <a:rPr lang="sk-SK" smtClean="0"/>
              <a:pPr/>
              <a:t>19.10.2016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7200-BE7F-4A31-B6F7-79D4189FF3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004-34CC-4225-98BB-EE6C7B85DBE7}" type="datetimeFigureOut">
              <a:rPr lang="sk-SK" smtClean="0"/>
              <a:pPr/>
              <a:t>19.10.2016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7200-BE7F-4A31-B6F7-79D4189FF3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004-34CC-4225-98BB-EE6C7B85DBE7}" type="datetimeFigureOut">
              <a:rPr lang="sk-SK" smtClean="0"/>
              <a:pPr/>
              <a:t>19.10.2016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7200-BE7F-4A31-B6F7-79D4189FF3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004-34CC-4225-98BB-EE6C7B85DBE7}" type="datetimeFigureOut">
              <a:rPr lang="sk-SK" smtClean="0"/>
              <a:pPr/>
              <a:t>19.10.2016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7200-BE7F-4A31-B6F7-79D4189FF3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004-34CC-4225-98BB-EE6C7B85DBE7}" type="datetimeFigureOut">
              <a:rPr lang="sk-SK" smtClean="0"/>
              <a:pPr/>
              <a:t>19.10.2016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7200-BE7F-4A31-B6F7-79D4189FF3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004-34CC-4225-98BB-EE6C7B85DBE7}" type="datetimeFigureOut">
              <a:rPr lang="sk-SK" smtClean="0"/>
              <a:pPr/>
              <a:t>19.10.2016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7200-BE7F-4A31-B6F7-79D4189FF3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004-34CC-4225-98BB-EE6C7B85DBE7}" type="datetimeFigureOut">
              <a:rPr lang="sk-SK" smtClean="0"/>
              <a:pPr/>
              <a:t>19.10.2016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7200-BE7F-4A31-B6F7-79D4189FF3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004-34CC-4225-98BB-EE6C7B85DBE7}" type="datetimeFigureOut">
              <a:rPr lang="sk-SK" smtClean="0"/>
              <a:pPr/>
              <a:t>19.10.2016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7200-BE7F-4A31-B6F7-79D4189FF3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004-34CC-4225-98BB-EE6C7B85DBE7}" type="datetimeFigureOut">
              <a:rPr lang="sk-SK" smtClean="0"/>
              <a:pPr/>
              <a:t>19.10.2016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7200-BE7F-4A31-B6F7-79D4189FF3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67004-34CC-4225-98BB-EE6C7B85DBE7}" type="datetimeFigureOut">
              <a:rPr lang="sk-SK" smtClean="0"/>
              <a:pPr/>
              <a:t>19.10.2016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F7200-BE7F-4A31-B6F7-79D4189FF3C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Zisťovanie obsahu cudzieho </a:t>
            </a:r>
            <a:r>
              <a:rPr lang="sk-SK" dirty="0" smtClean="0"/>
              <a:t>práva</a:t>
            </a:r>
            <a:br>
              <a:rPr lang="sk-SK" dirty="0" smtClean="0"/>
            </a:br>
            <a:r>
              <a:rPr lang="sk-SK" dirty="0" smtClean="0"/>
              <a:t>Osvedčenie o slovenskom práve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4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Remisia</a:t>
            </a:r>
            <a:r>
              <a:rPr lang="sk-SK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 </a:t>
            </a:r>
            <a:r>
              <a:rPr lang="sk-SK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Transmisia</a:t>
            </a:r>
          </a:p>
          <a:p>
            <a:r>
              <a:rPr lang="sk-SK" sz="4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Medzioblastné</a:t>
            </a:r>
            <a:r>
              <a:rPr lang="sk-SK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kolízie</a:t>
            </a:r>
            <a:endParaRPr lang="sk-SK" sz="4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Nariadenie Rím I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b="1" dirty="0" smtClean="0"/>
              <a:t>Článok 22</a:t>
            </a:r>
          </a:p>
          <a:p>
            <a:pPr marL="0" indent="0">
              <a:buNone/>
            </a:pPr>
            <a:r>
              <a:rPr lang="sk-SK" b="1" dirty="0" smtClean="0"/>
              <a:t>Štáty s viacerými právnymi systémami</a:t>
            </a:r>
          </a:p>
          <a:p>
            <a:pPr marL="514350" indent="-514350">
              <a:buAutoNum type="arabicPeriod"/>
            </a:pPr>
            <a:r>
              <a:rPr lang="sk-SK" dirty="0" smtClean="0"/>
              <a:t>Ak </a:t>
            </a:r>
            <a:r>
              <a:rPr lang="sk-SK" dirty="0"/>
              <a:t>je štát zložený z viacerých územných celkov a každý z nich má vlastné právne normy pre zmluvné záväzky, na účely určenia rozhodného práva podľa tohto nariadenia sa každý jeho územný celok považuje za </a:t>
            </a:r>
            <a:r>
              <a:rPr lang="sk-SK" dirty="0" smtClean="0"/>
              <a:t>krajinu.</a:t>
            </a:r>
          </a:p>
          <a:p>
            <a:pPr marL="514350" indent="-514350">
              <a:buAutoNum type="arabicPeriod"/>
            </a:pPr>
            <a:r>
              <a:rPr lang="sk-SK" dirty="0" smtClean="0"/>
              <a:t>Členský </a:t>
            </a:r>
            <a:r>
              <a:rPr lang="sk-SK" dirty="0"/>
              <a:t>štát, v ktorom rôzne územné celky majú svoje vlastné právne normy pre zmluvné záväzky, nie je povinný uplatňovať toto nariadenie pri kolízii výlučne medzi právnymi poriadkami týchto </a:t>
            </a:r>
            <a:r>
              <a:rPr lang="sk-SK" dirty="0" smtClean="0"/>
              <a:t>celkov.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64331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Nariadenie Rím II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b="1" dirty="0" smtClean="0"/>
              <a:t>Článok 25</a:t>
            </a:r>
          </a:p>
          <a:p>
            <a:pPr marL="0" indent="0">
              <a:buNone/>
            </a:pPr>
            <a:r>
              <a:rPr lang="sk-SK" b="1" dirty="0" smtClean="0"/>
              <a:t>Štáty s viacerými právnymi systémami</a:t>
            </a:r>
          </a:p>
          <a:p>
            <a:pPr marL="514350" indent="-514350">
              <a:buAutoNum type="arabicPeriod"/>
            </a:pPr>
            <a:r>
              <a:rPr lang="sk-SK" dirty="0" smtClean="0"/>
              <a:t>Ak </a:t>
            </a:r>
            <a:r>
              <a:rPr lang="sk-SK" dirty="0"/>
              <a:t>je štát zložený z viacerých územných celkov a každý z nich má vlastné právne normy pre mimozmluvné záväzky, na účely určenia rozhodného práva podľa tohto nariadenia sa každý jeho územný celok považuje za </a:t>
            </a:r>
            <a:r>
              <a:rPr lang="sk-SK" dirty="0" smtClean="0"/>
              <a:t>krajinu.</a:t>
            </a:r>
          </a:p>
          <a:p>
            <a:pPr marL="514350" indent="-514350">
              <a:buAutoNum type="arabicPeriod"/>
            </a:pPr>
            <a:r>
              <a:rPr lang="sk-SK" dirty="0" smtClean="0"/>
              <a:t>2</a:t>
            </a:r>
            <a:r>
              <a:rPr lang="sk-SK" dirty="0"/>
              <a:t>. Členský štát, v ktorom rôzne územné celky majú svoje vlastné právne normy pre mimozmluvné záväzky, nie je povinný uplatňovať toto nariadenie pri kolízii výlučne medzi právnymi poriadkami týchto celkov.</a:t>
            </a:r>
          </a:p>
        </p:txBody>
      </p:sp>
    </p:spTree>
    <p:extLst>
      <p:ext uri="{BB962C8B-B14F-4D97-AF65-F5344CB8AC3E}">
        <p14:creationId xmlns:p14="http://schemas.microsoft.com/office/powerpoint/2010/main" val="2711743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ZMPSaP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§ </a:t>
            </a:r>
            <a:r>
              <a:rPr lang="sk-SK" b="1" dirty="0" smtClean="0"/>
              <a:t>34</a:t>
            </a:r>
          </a:p>
          <a:p>
            <a:pPr marL="0" indent="0">
              <a:buNone/>
            </a:pPr>
            <a:r>
              <a:rPr lang="sk-SK" b="1" dirty="0" smtClean="0"/>
              <a:t>Právne oblasti</a:t>
            </a:r>
          </a:p>
          <a:p>
            <a:pPr marL="0" indent="0">
              <a:buNone/>
            </a:pPr>
            <a:r>
              <a:rPr lang="sk-SK" dirty="0" smtClean="0"/>
              <a:t>Ak </a:t>
            </a:r>
            <a:r>
              <a:rPr lang="sk-SK" dirty="0"/>
              <a:t>sa má použiť právny poriadok štátu, ktorý má viac právnych oblastí, rozhodujú o použití práva niektorej z nich predpisy tohto </a:t>
            </a:r>
            <a:r>
              <a:rPr lang="sk-SK" dirty="0" smtClean="0"/>
              <a:t>štátu.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30772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Zisťovanie obsahu cudzieho práva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b="1" dirty="0" smtClean="0"/>
              <a:t>§ </a:t>
            </a:r>
            <a:r>
              <a:rPr lang="sk-SK" b="1" dirty="0" smtClean="0"/>
              <a:t>53 </a:t>
            </a:r>
            <a:r>
              <a:rPr lang="sk-SK" b="1" dirty="0" err="1" smtClean="0"/>
              <a:t>ZMPSaP</a:t>
            </a:r>
            <a:endParaRPr lang="cs-CZ" dirty="0" smtClean="0"/>
          </a:p>
          <a:p>
            <a:pPr>
              <a:buNone/>
            </a:pPr>
            <a:r>
              <a:rPr lang="sk-SK" dirty="0" smtClean="0"/>
              <a:t>(1) </a:t>
            </a:r>
            <a:r>
              <a:rPr lang="sk-SK" dirty="0"/>
              <a:t>Na zistenie cudzieho práva justičný orgán urobí všetky potrebné opatrenia vrátane </a:t>
            </a:r>
            <a:r>
              <a:rPr lang="sk-SK" b="1" dirty="0"/>
              <a:t>zabezpečenia obsahu cudzieho práva vlastnými prostriedkami</a:t>
            </a:r>
            <a:r>
              <a:rPr lang="sk-SK" dirty="0"/>
              <a:t>, zo </a:t>
            </a:r>
            <a:r>
              <a:rPr lang="sk-SK" b="1" dirty="0"/>
              <a:t>všeobecne dostupných zdrojov</a:t>
            </a:r>
            <a:r>
              <a:rPr lang="sk-SK" dirty="0"/>
              <a:t>, </a:t>
            </a:r>
            <a:r>
              <a:rPr lang="sk-SK" b="1" dirty="0"/>
              <a:t>uložením povinnosti účastníkom konania </a:t>
            </a:r>
            <a:r>
              <a:rPr lang="sk-SK" dirty="0"/>
              <a:t>alebo </a:t>
            </a:r>
            <a:r>
              <a:rPr lang="sk-SK" b="1" dirty="0"/>
              <a:t>vyžiadaním informácie od ministerstva spravodlivosti</a:t>
            </a:r>
            <a:r>
              <a:rPr lang="sk-SK" dirty="0"/>
              <a:t>. Ak sa v primeranej lehote nepodarí obsah cudzieho práva zistiť alebo je zistenie obsahu cudzieho práva spojené s ťažko prekonateľnými prekážkami alebo nemožné, použije sa </a:t>
            </a:r>
            <a:r>
              <a:rPr lang="sk-SK" b="1" dirty="0"/>
              <a:t>slovenské právo</a:t>
            </a:r>
            <a:r>
              <a:rPr lang="sk-SK" dirty="0" smtClean="0"/>
              <a:t>.</a:t>
            </a:r>
            <a:endParaRPr lang="cs-CZ" dirty="0" smtClean="0"/>
          </a:p>
          <a:p>
            <a:pPr>
              <a:buNone/>
            </a:pPr>
            <a:r>
              <a:rPr lang="sk-SK" dirty="0" smtClean="0"/>
              <a:t>(2) Ak pri prejednávaní vecí uvedených v § 1 vzniknú pochybnosti, môžu si justičné orgány vyžiadať od Ministerstva spravodlivosti vyjadrenie.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ZMPSaP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§ </a:t>
            </a:r>
            <a:r>
              <a:rPr lang="sk-SK" b="1" dirty="0" smtClean="0"/>
              <a:t>63</a:t>
            </a:r>
          </a:p>
          <a:p>
            <a:pPr marL="0" indent="0">
              <a:buNone/>
            </a:pPr>
            <a:r>
              <a:rPr lang="sk-SK" b="1" dirty="0" smtClean="0"/>
              <a:t>Osvedčenie o slovenskom práve</a:t>
            </a:r>
            <a:endParaRPr lang="sk-SK" b="1" dirty="0"/>
          </a:p>
          <a:p>
            <a:pPr marL="0" indent="0">
              <a:buNone/>
            </a:pPr>
            <a:r>
              <a:rPr lang="sk-SK" dirty="0" smtClean="0"/>
              <a:t>Ministerstvo </a:t>
            </a:r>
            <a:r>
              <a:rPr lang="sk-SK" dirty="0"/>
              <a:t>spravodlivosti vydáva tým, ktorí to potrebujú na uplatnenie svojho práva v cudzine, osvedčenie o práve platnom v Slovenskej republike. V takomto osvedčení nemôže sa podávať výklad zákona alebo výklad o tom, ako je potrebné použiť zákon na určitú právnu vec</a:t>
            </a:r>
          </a:p>
        </p:txBody>
      </p:sp>
    </p:spTree>
    <p:extLst>
      <p:ext uri="{BB962C8B-B14F-4D97-AF65-F5344CB8AC3E}">
        <p14:creationId xmlns:p14="http://schemas.microsoft.com/office/powerpoint/2010/main" val="2428517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nariadenie Rím 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b="1" dirty="0"/>
              <a:t>Článok 12</a:t>
            </a:r>
            <a:endParaRPr lang="cs-CZ" dirty="0"/>
          </a:p>
          <a:p>
            <a:pPr>
              <a:buNone/>
            </a:pPr>
            <a:r>
              <a:rPr lang="sk-SK" b="1" dirty="0"/>
              <a:t>Rozsah použitia rozhodného práva</a:t>
            </a:r>
            <a:endParaRPr lang="cs-CZ" b="1" dirty="0"/>
          </a:p>
          <a:p>
            <a:pPr>
              <a:buNone/>
            </a:pPr>
            <a:r>
              <a:rPr lang="sk-SK" dirty="0"/>
              <a:t>1. Rozhodným právom pre zmluvu podľa tohto nariadenia sa spravuje najmä:</a:t>
            </a:r>
            <a:endParaRPr lang="cs-CZ" dirty="0"/>
          </a:p>
          <a:p>
            <a:pPr>
              <a:buNone/>
            </a:pPr>
            <a:r>
              <a:rPr lang="sk-SK" dirty="0"/>
              <a:t>a) jej výklad;</a:t>
            </a:r>
            <a:endParaRPr lang="cs-CZ" dirty="0"/>
          </a:p>
          <a:p>
            <a:pPr>
              <a:buNone/>
            </a:pPr>
            <a:r>
              <a:rPr lang="sk-SK" dirty="0"/>
              <a:t>b) plnenie zmluvných záväzkov;</a:t>
            </a:r>
            <a:endParaRPr lang="cs-CZ" dirty="0"/>
          </a:p>
          <a:p>
            <a:pPr>
              <a:buNone/>
            </a:pPr>
            <a:r>
              <a:rPr lang="sk-SK" dirty="0"/>
              <a:t>c) v rozsahu právomoci udelenej súdu procesnými normami, dôsledky porušenia týchto záväzkov, vrátane stanovenia výšky náhrady škody, ak sa určuje na základe právnych predpisov;</a:t>
            </a:r>
            <a:endParaRPr lang="cs-CZ" dirty="0"/>
          </a:p>
          <a:p>
            <a:pPr>
              <a:buNone/>
            </a:pPr>
            <a:r>
              <a:rPr lang="sk-SK" dirty="0"/>
              <a:t>d) rôzne spôsoby zániku záväzkov, preklúzia a premlčanie;</a:t>
            </a:r>
            <a:endParaRPr lang="cs-CZ" dirty="0"/>
          </a:p>
          <a:p>
            <a:pPr>
              <a:buNone/>
            </a:pPr>
            <a:r>
              <a:rPr lang="sk-SK" dirty="0"/>
              <a:t>e) dôsledky neplatnosti zmluvy.</a:t>
            </a:r>
            <a:endParaRPr lang="cs-CZ" dirty="0"/>
          </a:p>
          <a:p>
            <a:pPr>
              <a:buNone/>
            </a:pPr>
            <a:r>
              <a:rPr lang="sk-SK" dirty="0"/>
              <a:t>2. Vo vzťahu k spôsobu plnenia a opatreniam, ktoré treba prijať v prípade chybného plnenia, sa prihliadne na právny poriadok krajiny, v ktorej sa plnenie uskutočňuje.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nariadenie Rím II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1600" b="1" dirty="0"/>
              <a:t>Článok 15</a:t>
            </a:r>
            <a:endParaRPr lang="cs-CZ" sz="1600" dirty="0"/>
          </a:p>
          <a:p>
            <a:pPr>
              <a:buNone/>
            </a:pPr>
            <a:r>
              <a:rPr lang="sk-SK" sz="1600" b="1" dirty="0"/>
              <a:t>Rozsah použitia rozhodného práva</a:t>
            </a:r>
            <a:endParaRPr lang="cs-CZ" sz="1600" b="1" dirty="0"/>
          </a:p>
          <a:p>
            <a:pPr>
              <a:buNone/>
            </a:pPr>
            <a:r>
              <a:rPr lang="sk-SK" sz="1600" dirty="0"/>
              <a:t>Rozhodným právom pre mimozmluvné záväzky podľa tohto nariadenia sa spravujú najmä:</a:t>
            </a:r>
            <a:endParaRPr lang="cs-CZ" sz="1600" dirty="0"/>
          </a:p>
          <a:p>
            <a:pPr>
              <a:buNone/>
            </a:pPr>
            <a:r>
              <a:rPr lang="sk-SK" sz="1600" dirty="0"/>
              <a:t>a) podmienky a rozsah zodpovednosti vrátane určenia osôb, ktoré možno brať na zodpovednosť za ich konanie;</a:t>
            </a:r>
            <a:endParaRPr lang="cs-CZ" sz="1600" dirty="0"/>
          </a:p>
          <a:p>
            <a:pPr>
              <a:buNone/>
            </a:pPr>
            <a:r>
              <a:rPr lang="sk-SK" sz="1600" dirty="0"/>
              <a:t>b) okolnosti vylučujúce zodpovednosť, obmedzenia zodpovednosti a rozdelenia zodpovednosti;</a:t>
            </a:r>
            <a:endParaRPr lang="cs-CZ" sz="1600" dirty="0"/>
          </a:p>
          <a:p>
            <a:pPr>
              <a:buNone/>
            </a:pPr>
            <a:r>
              <a:rPr lang="sk-SK" sz="1600" dirty="0"/>
              <a:t>c) existencia, povaha a stanovenie výšky škody alebo požadovaného odškodnenia;</a:t>
            </a:r>
            <a:endParaRPr lang="cs-CZ" sz="1600" dirty="0"/>
          </a:p>
          <a:p>
            <a:pPr>
              <a:buNone/>
            </a:pPr>
            <a:r>
              <a:rPr lang="sk-SK" sz="1600" dirty="0"/>
              <a:t>d) opatrenia, ktoré môže súd prijať v rozsahu svojej právomoci podľa procesného práva, aby zabránil ujme alebo škode alebo zastavil ich ďalší vznik, alebo zabezpečil poskytnutie náhrady;</a:t>
            </a:r>
            <a:endParaRPr lang="cs-CZ" sz="1600" dirty="0"/>
          </a:p>
          <a:p>
            <a:pPr>
              <a:buNone/>
            </a:pPr>
            <a:r>
              <a:rPr lang="sk-SK" sz="1600" dirty="0"/>
              <a:t>e) otázka, či právo na uplatnenie náhrady škody alebo odškodnenia možno previesť vrátane dedenia;</a:t>
            </a:r>
            <a:endParaRPr lang="cs-CZ" sz="1600" dirty="0"/>
          </a:p>
          <a:p>
            <a:pPr>
              <a:buNone/>
            </a:pPr>
            <a:r>
              <a:rPr lang="sk-SK" sz="1600" dirty="0"/>
              <a:t>f) okruh osôb, ktoré majú právo na náhradu škody, ktorú utrpeli osobne;</a:t>
            </a:r>
            <a:endParaRPr lang="cs-CZ" sz="1600" dirty="0"/>
          </a:p>
          <a:p>
            <a:pPr>
              <a:buNone/>
            </a:pPr>
            <a:r>
              <a:rPr lang="sk-SK" sz="1600" dirty="0"/>
              <a:t>g) zodpovednosť za konanie iných osôb;</a:t>
            </a:r>
            <a:endParaRPr lang="cs-CZ" sz="1600" dirty="0"/>
          </a:p>
          <a:p>
            <a:pPr>
              <a:buNone/>
            </a:pPr>
            <a:r>
              <a:rPr lang="sk-SK" sz="1600" dirty="0"/>
              <a:t>h) spôsob, ktorým môže záväzok zaniknúť, preklúzia a premlčanie vrátane noriem týkajúcich sa začiatku plynutia prekluzívnych alebo premlčacích dôb a prerušenia alebo zastavenia ich plynutia.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nariadenie Rím 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b="1" dirty="0"/>
              <a:t>Článok 20</a:t>
            </a:r>
            <a:endParaRPr lang="cs-CZ" dirty="0"/>
          </a:p>
          <a:p>
            <a:pPr>
              <a:buNone/>
            </a:pPr>
            <a:r>
              <a:rPr lang="sk-SK" b="1" dirty="0"/>
              <a:t>Vylúčenie spätného a ďalšieho odkazu</a:t>
            </a:r>
            <a:endParaRPr lang="cs-CZ" b="1" dirty="0"/>
          </a:p>
          <a:p>
            <a:pPr>
              <a:buNone/>
            </a:pPr>
            <a:r>
              <a:rPr lang="sk-SK" dirty="0" smtClean="0"/>
              <a:t>    Uplatnenie </a:t>
            </a:r>
            <a:r>
              <a:rPr lang="sk-SK" dirty="0"/>
              <a:t>právneho poriadku </a:t>
            </a:r>
            <a:r>
              <a:rPr lang="sk-SK" dirty="0" smtClean="0"/>
              <a:t>štátu ktorejkoľvek </a:t>
            </a:r>
            <a:r>
              <a:rPr lang="sk-SK" dirty="0"/>
              <a:t>krajiny určenej podľa tohto nariadenia znamená uplatnenie platných právnych noriem tejto krajiny s výnimkou jej noriem medzinárodného práva súkromného, pokiaľ neexistuje iná právna úprava podľa tohto nariadenia.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nariadenie Rím 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čl. 7 ods. 3:</a:t>
            </a:r>
          </a:p>
          <a:p>
            <a:pPr>
              <a:buNone/>
            </a:pPr>
            <a:r>
              <a:rPr lang="sk-SK" dirty="0" smtClean="0"/>
              <a:t>	Ak v prípadoch ustanovených v písmenách a), b) alebo e) poskytnú členské štáty uvedené v týchto odsekoch väčšiu slobodu výberu rozhodného práva pre poistnú zmluvu, môžu zmluvné strany uvedenú slobodu využiť.</a:t>
            </a:r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nariadenie Rím II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Článok 24</a:t>
            </a:r>
            <a:endParaRPr lang="cs-CZ" dirty="0"/>
          </a:p>
          <a:p>
            <a:pPr>
              <a:buNone/>
            </a:pPr>
            <a:r>
              <a:rPr lang="sk-SK" b="1" dirty="0" smtClean="0"/>
              <a:t>	Vylúčenie </a:t>
            </a:r>
            <a:r>
              <a:rPr lang="sk-SK" b="1" dirty="0"/>
              <a:t>spätného a ďalšieho odkazu</a:t>
            </a:r>
            <a:endParaRPr lang="cs-CZ" b="1" dirty="0"/>
          </a:p>
          <a:p>
            <a:pPr>
              <a:buNone/>
            </a:pPr>
            <a:r>
              <a:rPr lang="sk-SK" dirty="0" smtClean="0"/>
              <a:t>	Uplatnenie </a:t>
            </a:r>
            <a:r>
              <a:rPr lang="sk-SK" dirty="0"/>
              <a:t>právneho poriadku krajiny určeného podľa tohto nariadenia znamená uplatnenie platných právnych noriem tejto krajiny s výnimkou jeho noriem medzinárodného práva súkromného.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ZMPSaP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b="1" dirty="0"/>
              <a:t>§ 35</a:t>
            </a:r>
            <a:endParaRPr lang="cs-CZ" dirty="0"/>
          </a:p>
          <a:p>
            <a:pPr>
              <a:buNone/>
            </a:pPr>
            <a:r>
              <a:rPr lang="sk-SK" b="1" dirty="0" smtClean="0"/>
              <a:t>	Spätný </a:t>
            </a:r>
            <a:r>
              <a:rPr lang="sk-SK" b="1" dirty="0"/>
              <a:t>a ďalší odkaz</a:t>
            </a:r>
            <a:endParaRPr lang="cs-CZ" b="1" dirty="0"/>
          </a:p>
          <a:p>
            <a:pPr>
              <a:buNone/>
            </a:pPr>
            <a:r>
              <a:rPr lang="sk-SK" dirty="0" smtClean="0"/>
              <a:t>	Ak </a:t>
            </a:r>
            <a:r>
              <a:rPr lang="sk-SK" dirty="0"/>
              <a:t>sa má podľa ustanovení tohto zákona použiť právny poriadok, ustanovenia ktorého odkazujú späť na právo slovenské alebo ďalej na právo iného štátu, možno takýto odkaz prijať, ak to zodpovedá rozumnému a spravodlivému usporiadaniu vzťahu, o ktorý ide.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688</Words>
  <Application>Microsoft Office PowerPoint</Application>
  <PresentationFormat>Prezentácia na obrazovke (4:3)</PresentationFormat>
  <Paragraphs>62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Motív Office</vt:lpstr>
      <vt:lpstr>Zisťovanie obsahu cudzieho práva Osvedčenie o slovenskom práve</vt:lpstr>
      <vt:lpstr>Zisťovanie obsahu cudzieho práva</vt:lpstr>
      <vt:lpstr>ZMPSaP</vt:lpstr>
      <vt:lpstr>nariadenie Rím I</vt:lpstr>
      <vt:lpstr>nariadenie Rím II</vt:lpstr>
      <vt:lpstr>nariadenie Rím I</vt:lpstr>
      <vt:lpstr>nariadenie Rím I</vt:lpstr>
      <vt:lpstr>nariadenie Rím II</vt:lpstr>
      <vt:lpstr>ZMPSaP</vt:lpstr>
      <vt:lpstr>Nariadenie Rím I</vt:lpstr>
      <vt:lpstr>Nariadenie Rím II</vt:lpstr>
      <vt:lpstr>ZMPSaP</vt:lpstr>
    </vt:vector>
  </TitlesOfParts>
  <Company>Your Organization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Zisťovanie obsahu cudzieho práva</dc:title>
  <dc:creator>Your User Name</dc:creator>
  <cp:lastModifiedBy>Mgr. Ľubica Gregová Širicová PhD.</cp:lastModifiedBy>
  <cp:revision>10</cp:revision>
  <dcterms:created xsi:type="dcterms:W3CDTF">2013-10-24T14:05:26Z</dcterms:created>
  <dcterms:modified xsi:type="dcterms:W3CDTF">2016-10-19T20:17:21Z</dcterms:modified>
</cp:coreProperties>
</file>